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74" r:id="rId3"/>
    <p:sldId id="257" r:id="rId4"/>
    <p:sldId id="271" r:id="rId5"/>
    <p:sldId id="270" r:id="rId6"/>
    <p:sldId id="27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6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en-US"/>
              <a:pPr/>
              <a:t>3/28/2021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en-US"/>
              <a:pPr/>
              <a:t>3/28/2021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093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ruošinio paantraštės stiliui keisti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en-US"/>
              <a:pPr/>
              <a:t>3/28/2021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en-US"/>
              <a:pPr/>
              <a:t>3/28/2021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en-US"/>
              <a:pPr/>
              <a:t>3/28/2021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en-US"/>
              <a:pPr/>
              <a:t>3/28/2021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en-US"/>
              <a:pPr/>
              <a:t>3/28/2021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en-US"/>
              <a:pPr/>
              <a:t>3/28/2021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en-US"/>
              <a:pPr/>
              <a:t>3/28/2021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en-US"/>
              <a:pPr/>
              <a:t>3/28/2021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piktogramą, jei norite įtraukti paveikslėlį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en-US"/>
              <a:pPr/>
              <a:t>3/28/2021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en-US"/>
              <a:pPr/>
              <a:t>3/28/2021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en-US"/>
              <a:pPr/>
              <a:t>3/28/2021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D3B9702-7FBF-4720-8670-571C5E7EEDDE}" type="datetime1">
              <a:rPr lang="en-US" smtClean="0"/>
              <a:pPr/>
              <a:t>3/28/2021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2509" y="1413163"/>
            <a:ext cx="8728364" cy="2793906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Calibri" pitchFamily="34" charset="0"/>
              </a:rPr>
              <a:t>„Ankstyvojo amžiaus vaikų grupės tradicijos, laiduojančios lengvesnę vaikų adaptaciją“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236" y="6198367"/>
            <a:ext cx="8674532" cy="479524"/>
          </a:xfrm>
        </p:spPr>
        <p:txBody>
          <a:bodyPr>
            <a:normAutofit fontScale="70000" lnSpcReduction="20000"/>
          </a:bodyPr>
          <a:lstStyle/>
          <a:p>
            <a:r>
              <a:rPr lang="lt-LT" b="1" dirty="0" smtClean="0">
                <a:solidFill>
                  <a:schemeClr val="bg2">
                    <a:lumMod val="25000"/>
                  </a:schemeClr>
                </a:solidFill>
              </a:rPr>
              <a:t>Parengė:  Mokytoja, dirbanti pagal ikimokyklinio ugdymo programą : Rima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lt-LT" b="1" dirty="0" err="1" smtClean="0">
                <a:solidFill>
                  <a:schemeClr val="bg2">
                    <a:lumMod val="25000"/>
                  </a:schemeClr>
                </a:solidFill>
              </a:rPr>
              <a:t>Palskienė</a:t>
            </a:r>
            <a:endParaRPr 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96290" y="1939636"/>
            <a:ext cx="89638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latin typeface="Calibri" pitchFamily="34" charset="0"/>
              </a:rPr>
              <a:t>Žodis </a:t>
            </a:r>
            <a:r>
              <a:rPr lang="lt-LT" sz="3200" b="1" dirty="0" smtClean="0">
                <a:latin typeface="Calibri" pitchFamily="34" charset="0"/>
              </a:rPr>
              <a:t>„adaptacija“ </a:t>
            </a:r>
            <a:r>
              <a:rPr lang="lt-LT" sz="3200" dirty="0" smtClean="0">
                <a:latin typeface="Calibri" pitchFamily="34" charset="0"/>
              </a:rPr>
              <a:t>reiškia prisitaikymą. Tai savo vietos pagal asmeninius poreikius radimas. Šiame laikotarpyje vaikai išgyvena sunkius, įtampą keliančius jausmus: nerimą, baimę, stresą.</a:t>
            </a:r>
            <a:endParaRPr lang="lt-LT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9341" y="360218"/>
            <a:ext cx="9372600" cy="84019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Calibri" pitchFamily="34" charset="0"/>
              </a:rPr>
              <a:t>VAIK</a:t>
            </a:r>
            <a:r>
              <a:rPr lang="lt-LT" sz="3600" dirty="0" smtClean="0">
                <a:latin typeface="Calibri" pitchFamily="34" charset="0"/>
              </a:rPr>
              <a:t>Ų ADAPTACIJOS ŽINGSNIAI </a:t>
            </a:r>
            <a:endParaRPr lang="en-US" sz="3600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8104" y="1406235"/>
            <a:ext cx="9372600" cy="4454237"/>
          </a:xfrm>
        </p:spPr>
        <p:txBody>
          <a:bodyPr>
            <a:normAutofit fontScale="92500" lnSpcReduction="10000"/>
          </a:bodyPr>
          <a:lstStyle/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Dienotvarkė;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Susipažinimas;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Pasitikėjimas;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Prisiminimas;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Pratinimas;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Vakaras namie;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Neskubėkite;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Ožiukai 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Pokalbis;</a:t>
            </a:r>
          </a:p>
          <a:p>
            <a:pPr marL="822960" lvl="1" indent="-457200">
              <a:buFont typeface="+mj-lt"/>
              <a:buAutoNum type="arabicPeriod"/>
            </a:pPr>
            <a:r>
              <a:rPr lang="lt-LT" sz="2800" dirty="0" smtClean="0">
                <a:latin typeface="Calibri" pitchFamily="34" charset="0"/>
              </a:rPr>
              <a:t>Nenuleiskime rankų.</a:t>
            </a:r>
          </a:p>
          <a:p>
            <a:pPr marL="822960" lvl="1" indent="-457200">
              <a:buFont typeface="+mj-lt"/>
              <a:buAutoNum type="arabicPeriod"/>
            </a:pPr>
            <a:endParaRPr lang="en-US" sz="2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392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25086" y="221673"/>
            <a:ext cx="7933314" cy="895616"/>
          </a:xfrm>
        </p:spPr>
        <p:txBody>
          <a:bodyPr>
            <a:normAutofit/>
          </a:bodyPr>
          <a:lstStyle/>
          <a:p>
            <a:pPr algn="ctr"/>
            <a:r>
              <a:rPr lang="lt-LT" sz="3600" dirty="0" smtClean="0">
                <a:latin typeface="Calibri" pitchFamily="34" charset="0"/>
              </a:rPr>
              <a:t>PIRMIEJI ŽINGSNIAI GRUPĖJE</a:t>
            </a:r>
            <a:endParaRPr lang="lt-LT" sz="3600" dirty="0">
              <a:latin typeface="Calibri" pitchFamily="34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2041959" y="1600200"/>
            <a:ext cx="9372600" cy="4114800"/>
          </a:xfrm>
        </p:spPr>
        <p:txBody>
          <a:bodyPr/>
          <a:lstStyle/>
          <a:p>
            <a:pPr>
              <a:buNone/>
            </a:pPr>
            <a:r>
              <a:rPr lang="lt-LT" sz="3200" dirty="0" smtClean="0">
                <a:latin typeface="Calibri" pitchFamily="34" charset="0"/>
              </a:rPr>
              <a:t>Patekę į naują aplinką, vaikai patiria stresą ir elgiasi labai įvairiai:</a:t>
            </a:r>
          </a:p>
          <a:p>
            <a:r>
              <a:rPr lang="lt-LT" sz="2800" dirty="0" smtClean="0">
                <a:latin typeface="Calibri" pitchFamily="34" charset="0"/>
              </a:rPr>
              <a:t>būna </a:t>
            </a:r>
            <a:r>
              <a:rPr lang="lt-LT" sz="2800" dirty="0" smtClean="0">
                <a:latin typeface="Calibri" pitchFamily="34" charset="0"/>
              </a:rPr>
              <a:t>įsitempę, dirglūs,</a:t>
            </a:r>
          </a:p>
          <a:p>
            <a:r>
              <a:rPr lang="lt-LT" sz="2800" dirty="0" smtClean="0">
                <a:latin typeface="Calibri" pitchFamily="34" charset="0"/>
              </a:rPr>
              <a:t>apatiški </a:t>
            </a:r>
            <a:r>
              <a:rPr lang="lt-LT" sz="2800" dirty="0" smtClean="0">
                <a:latin typeface="Calibri" pitchFamily="34" charset="0"/>
              </a:rPr>
              <a:t>arba judrūs,</a:t>
            </a:r>
          </a:p>
          <a:p>
            <a:r>
              <a:rPr lang="lt-LT" sz="2800" dirty="0" smtClean="0">
                <a:latin typeface="Calibri" pitchFamily="34" charset="0"/>
              </a:rPr>
              <a:t>pikti </a:t>
            </a:r>
            <a:r>
              <a:rPr lang="lt-LT" sz="2800" dirty="0" smtClean="0">
                <a:latin typeface="Calibri" pitchFamily="34" charset="0"/>
              </a:rPr>
              <a:t>ir/ar agresyvūs,</a:t>
            </a:r>
          </a:p>
          <a:p>
            <a:r>
              <a:rPr lang="lt-LT" sz="2800" dirty="0" smtClean="0">
                <a:latin typeface="Calibri" pitchFamily="34" charset="0"/>
              </a:rPr>
              <a:t>chaotiškai </a:t>
            </a:r>
            <a:r>
              <a:rPr lang="lt-LT" sz="2800" dirty="0" smtClean="0">
                <a:latin typeface="Calibri" pitchFamily="34" charset="0"/>
              </a:rPr>
              <a:t>bėgioja po patalpas, mėto daiktus,</a:t>
            </a:r>
          </a:p>
          <a:p>
            <a:r>
              <a:rPr lang="lt-LT" sz="2800" dirty="0" smtClean="0">
                <a:latin typeface="Calibri" pitchFamily="34" charset="0"/>
              </a:rPr>
              <a:t>susigūžia </a:t>
            </a:r>
            <a:r>
              <a:rPr lang="lt-LT" sz="2800" dirty="0" smtClean="0">
                <a:latin typeface="Calibri" pitchFamily="34" charset="0"/>
              </a:rPr>
              <a:t>ir slepiasi kamputyje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89558" y="332508"/>
            <a:ext cx="9372600" cy="673943"/>
          </a:xfrm>
        </p:spPr>
        <p:txBody>
          <a:bodyPr>
            <a:normAutofit/>
          </a:bodyPr>
          <a:lstStyle/>
          <a:p>
            <a:pPr algn="ctr"/>
            <a:r>
              <a:rPr lang="lt-LT" sz="3600" dirty="0" smtClean="0">
                <a:latin typeface="Calibri" pitchFamily="34" charset="0"/>
              </a:rPr>
              <a:t>GRUPĖS TRADICIJOS </a:t>
            </a:r>
            <a:endParaRPr lang="lt-LT" sz="3600" dirty="0">
              <a:latin typeface="Calibri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31122" y="1115292"/>
            <a:ext cx="9372600" cy="4759036"/>
          </a:xfrm>
        </p:spPr>
        <p:txBody>
          <a:bodyPr>
            <a:normAutofit fontScale="92500" lnSpcReduction="20000"/>
          </a:bodyPr>
          <a:lstStyle/>
          <a:p>
            <a:r>
              <a:rPr lang="lt-LT" sz="2600" dirty="0" smtClean="0">
                <a:latin typeface="Calibri" pitchFamily="34" charset="0"/>
              </a:rPr>
              <a:t>Vaikų susipažinimas su grupės mokytoja, mokytojos padėjėja, ir kitais grupės vaikais.</a:t>
            </a:r>
          </a:p>
          <a:p>
            <a:r>
              <a:rPr lang="lt-LT" sz="2600" dirty="0" smtClean="0">
                <a:latin typeface="Calibri" pitchFamily="34" charset="0"/>
              </a:rPr>
              <a:t>Vaikų susipažinimas su aplinka. </a:t>
            </a:r>
            <a:endParaRPr lang="lt-LT" sz="2600" dirty="0" smtClean="0">
              <a:latin typeface="Calibri" pitchFamily="34" charset="0"/>
            </a:endParaRPr>
          </a:p>
          <a:p>
            <a:r>
              <a:rPr lang="lt-LT" sz="2600" dirty="0" smtClean="0">
                <a:latin typeface="Calibri" pitchFamily="34" charset="0"/>
              </a:rPr>
              <a:t>Vaikų susipažinimas su grupės simboliu – Boružėle.</a:t>
            </a:r>
          </a:p>
          <a:p>
            <a:r>
              <a:rPr lang="lt-LT" sz="2600" dirty="0" smtClean="0">
                <a:latin typeface="Calibri" pitchFamily="34" charset="0"/>
              </a:rPr>
              <a:t>Vaikų susipažinimas su asmeniniu simboliu.</a:t>
            </a:r>
          </a:p>
          <a:p>
            <a:r>
              <a:rPr lang="lt-LT" sz="2600" dirty="0" smtClean="0">
                <a:latin typeface="Calibri" pitchFamily="34" charset="0"/>
              </a:rPr>
              <a:t>Asmeninė šeimos nuotrauka. </a:t>
            </a:r>
          </a:p>
          <a:p>
            <a:r>
              <a:rPr lang="lt-LT" sz="2600" dirty="0" smtClean="0">
                <a:latin typeface="Calibri" pitchFamily="34" charset="0"/>
              </a:rPr>
              <a:t>Ryto rato tradicijos.</a:t>
            </a:r>
          </a:p>
          <a:p>
            <a:r>
              <a:rPr lang="lt-LT" sz="2600" dirty="0" smtClean="0">
                <a:latin typeface="Calibri" pitchFamily="34" charset="0"/>
              </a:rPr>
              <a:t>Pasakų/lopšinių/dainelių klausymas.</a:t>
            </a:r>
          </a:p>
          <a:p>
            <a:r>
              <a:rPr lang="lt-LT" sz="2600" dirty="0" smtClean="0">
                <a:latin typeface="Calibri" pitchFamily="34" charset="0"/>
              </a:rPr>
              <a:t>Pirštukų žaidimai. </a:t>
            </a:r>
          </a:p>
          <a:p>
            <a:r>
              <a:rPr lang="lt-LT" sz="2600" dirty="0" smtClean="0">
                <a:latin typeface="Calibri" pitchFamily="34" charset="0"/>
              </a:rPr>
              <a:t>Veiklos su maža grupele.</a:t>
            </a:r>
            <a:endParaRPr lang="lt-LT" dirty="0" smtClean="0">
              <a:latin typeface="Calibri" pitchFamily="34" charset="0"/>
            </a:endParaRPr>
          </a:p>
          <a:p>
            <a:endParaRPr lang="lt-LT" dirty="0" smtClean="0">
              <a:latin typeface="Calibri" pitchFamily="34" charset="0"/>
            </a:endParaRPr>
          </a:p>
          <a:p>
            <a:endParaRPr lang="lt-LT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78723" y="484909"/>
            <a:ext cx="9372600" cy="798634"/>
          </a:xfrm>
        </p:spPr>
        <p:txBody>
          <a:bodyPr>
            <a:normAutofit/>
          </a:bodyPr>
          <a:lstStyle/>
          <a:p>
            <a:pPr algn="ctr"/>
            <a:r>
              <a:rPr lang="lt-LT" sz="3600" dirty="0" smtClean="0">
                <a:latin typeface="Calibri" pitchFamily="34" charset="0"/>
              </a:rPr>
              <a:t>KAIP SUŽINOTI, KAD ADAPTACIJA PAVYKO</a:t>
            </a:r>
            <a:endParaRPr lang="lt-LT" sz="3600" dirty="0">
              <a:latin typeface="Calibri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32099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32099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8" name="TextBox 7"/>
          <p:cNvSpPr txBox="1"/>
          <p:nvPr/>
        </p:nvSpPr>
        <p:spPr>
          <a:xfrm>
            <a:off x="1787236" y="1731819"/>
            <a:ext cx="895003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>
                <a:latin typeface="Calibri" pitchFamily="34" charset="0"/>
              </a:rPr>
              <a:t>Yra keli pagrindiniai požymiai, kurie gali parodyti, ar vaikas prisitaiko prie aplinkos. Tam reikia atsakyti į tam tikrus klausimus: </a:t>
            </a:r>
            <a:endParaRPr lang="lt-LT" sz="2800" dirty="0" smtClean="0">
              <a:latin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/>
              <a:t> </a:t>
            </a:r>
            <a:r>
              <a:rPr lang="lt-LT" sz="2800" dirty="0" smtClean="0">
                <a:latin typeface="Calibri" pitchFamily="34" charset="0"/>
              </a:rPr>
              <a:t>Ar </a:t>
            </a:r>
            <a:r>
              <a:rPr lang="lt-LT" sz="2800" dirty="0" smtClean="0">
                <a:latin typeface="Calibri" pitchFamily="34" charset="0"/>
              </a:rPr>
              <a:t>vaikas jaučiasi saugiai </a:t>
            </a:r>
            <a:r>
              <a:rPr lang="lt-LT" sz="2800" dirty="0" smtClean="0">
                <a:latin typeface="Calibri" pitchFamily="34" charset="0"/>
              </a:rPr>
              <a:t>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Calibri" pitchFamily="34" charset="0"/>
              </a:rPr>
              <a:t>  Ar </a:t>
            </a:r>
            <a:r>
              <a:rPr lang="lt-LT" sz="2800" dirty="0" smtClean="0">
                <a:latin typeface="Calibri" pitchFamily="34" charset="0"/>
              </a:rPr>
              <a:t>bendrauja su kitais </a:t>
            </a:r>
            <a:r>
              <a:rPr lang="lt-LT" sz="2800" dirty="0" smtClean="0">
                <a:latin typeface="Calibri" pitchFamily="34" charset="0"/>
              </a:rPr>
              <a:t>vaikais?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Calibri" pitchFamily="34" charset="0"/>
              </a:rPr>
              <a:t>  Ar </a:t>
            </a:r>
            <a:r>
              <a:rPr lang="lt-LT" sz="2800" dirty="0" smtClean="0">
                <a:latin typeface="Calibri" pitchFamily="34" charset="0"/>
              </a:rPr>
              <a:t>nebijo suaugusiųjų, bendrauja su </a:t>
            </a:r>
            <a:r>
              <a:rPr lang="lt-LT" sz="2800" dirty="0" smtClean="0">
                <a:latin typeface="Calibri" pitchFamily="34" charset="0"/>
              </a:rPr>
              <a:t>jais?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Calibri" pitchFamily="34" charset="0"/>
              </a:rPr>
              <a:t>  Ar </a:t>
            </a:r>
            <a:r>
              <a:rPr lang="lt-LT" sz="2800" dirty="0" smtClean="0">
                <a:latin typeface="Calibri" pitchFamily="34" charset="0"/>
              </a:rPr>
              <a:t>orientuojasi patalpose kiek leidžia jo </a:t>
            </a:r>
            <a:r>
              <a:rPr lang="lt-LT" sz="2800" dirty="0" smtClean="0">
                <a:latin typeface="Calibri" pitchFamily="34" charset="0"/>
              </a:rPr>
              <a:t>galimybės?</a:t>
            </a: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Calibri" pitchFamily="34" charset="0"/>
              </a:rPr>
              <a:t>  Ar </a:t>
            </a:r>
            <a:r>
              <a:rPr lang="lt-LT" sz="2800" dirty="0" smtClean="0">
                <a:latin typeface="Calibri" pitchFamily="34" charset="0"/>
              </a:rPr>
              <a:t>ima daiktus, žaislus ar bent kiek jais domisi?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3141" y="2923310"/>
            <a:ext cx="7205951" cy="1079788"/>
          </a:xfrm>
        </p:spPr>
        <p:txBody>
          <a:bodyPr/>
          <a:lstStyle/>
          <a:p>
            <a:r>
              <a:rPr lang="lt-LT" dirty="0" smtClean="0"/>
              <a:t>AČIŪ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745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61883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TF03461883</Template>
  <TotalTime>249</TotalTime>
  <Words>209</Words>
  <Application>Microsoft Office PowerPoint</Application>
  <PresentationFormat>Pasirinktinai</PresentationFormat>
  <Paragraphs>41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8" baseType="lpstr">
      <vt:lpstr>TF03461883</vt:lpstr>
      <vt:lpstr>„Ankstyvojo amžiaus vaikų grupės tradicijos, laiduojančios lengvesnę vaikų adaptaciją“</vt:lpstr>
      <vt:lpstr>Skaidrė 2</vt:lpstr>
      <vt:lpstr>VAIKŲ ADAPTACIJOS ŽINGSNIAI </vt:lpstr>
      <vt:lpstr>PIRMIEJI ŽINGSNIAI GRUPĖJE</vt:lpstr>
      <vt:lpstr>GRUPĖS TRADICIJOS </vt:lpstr>
      <vt:lpstr>KAIP SUŽINOTI, KAD ADAPTACIJA PAVYKO</vt:lpstr>
      <vt:lpstr>AČIŪ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Nykštukų grupės tėvelių susirinkimas!</dc:title>
  <dc:creator>Satellite</dc:creator>
  <cp:lastModifiedBy>Satellite</cp:lastModifiedBy>
  <cp:revision>4</cp:revision>
  <dcterms:created xsi:type="dcterms:W3CDTF">2019-05-05T16:22:25Z</dcterms:created>
  <dcterms:modified xsi:type="dcterms:W3CDTF">2021-03-28T12:18:33Z</dcterms:modified>
</cp:coreProperties>
</file>